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9601200" cx="7315200"/>
  <p:notesSz cx="6858000" cy="9144000"/>
  <p:embeddedFontLst>
    <p:embeddedFont>
      <p:font typeface="Halant"/>
      <p:regular r:id="rId14"/>
      <p:bold r:id="rId15"/>
    </p:embeddedFont>
    <p:embeddedFont>
      <p:font typeface="Inter"/>
      <p:regular r:id="rId16"/>
      <p:bold r:id="rId17"/>
      <p:italic r:id="rId18"/>
      <p:boldItalic r:id="rId19"/>
    </p:embeddedFont>
    <p:embeddedFont>
      <p:font typeface="Inter Medium"/>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030830F-7323-43F0-876D-949C6F77606C}">
  <a:tblStyle styleId="{D030830F-7323-43F0-876D-949C6F77606C}"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307D3BD-801C-473A-9F23-EF3AA94B0AD7}"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Medium-regular.fntdata"/><Relationship Id="rId11" Type="http://schemas.openxmlformats.org/officeDocument/2006/relationships/slide" Target="slides/slide4.xml"/><Relationship Id="rId22" Type="http://schemas.openxmlformats.org/officeDocument/2006/relationships/font" Target="fonts/InterMedium-italic.fntdata"/><Relationship Id="rId10" Type="http://schemas.openxmlformats.org/officeDocument/2006/relationships/slide" Target="slides/slide3.xml"/><Relationship Id="rId21" Type="http://schemas.openxmlformats.org/officeDocument/2006/relationships/font" Target="fonts/InterMedium-bold.fntdata"/><Relationship Id="rId13" Type="http://schemas.openxmlformats.org/officeDocument/2006/relationships/slide" Target="slides/slide6.xml"/><Relationship Id="rId12" Type="http://schemas.openxmlformats.org/officeDocument/2006/relationships/slide" Target="slides/slide5.xml"/><Relationship Id="rId23" Type="http://schemas.openxmlformats.org/officeDocument/2006/relationships/font" Target="fonts/InterMedium-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1302d03de_0_34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1302d03de_0_3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41302d03de_0_41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41302d03de_0_4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41302d03de_0_42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41302d03de_0_4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4dda4d55ce_0_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4dda4d55ce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4eafa52be4_1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4eafa52be4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4eafa52be4_1_1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4eafa52be4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What is the Context? - Washington’s Presidency</a:t>
            </a:r>
            <a:endParaRPr sz="18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01" name="Google Shape;101;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2" name="Google Shape;102;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03" name="Google Shape;103;p25"/>
          <p:cNvGraphicFramePr/>
          <p:nvPr/>
        </p:nvGraphicFramePr>
        <p:xfrm>
          <a:off x="359097" y="1667654"/>
          <a:ext cx="3000000" cy="3000000"/>
        </p:xfrm>
        <a:graphic>
          <a:graphicData uri="http://schemas.openxmlformats.org/drawingml/2006/table">
            <a:tbl>
              <a:tblPr>
                <a:noFill/>
                <a:tableStyleId>{D030830F-7323-43F0-876D-949C6F77606C}</a:tableStyleId>
              </a:tblPr>
              <a:tblGrid>
                <a:gridCol w="4671525"/>
                <a:gridCol w="1981425"/>
              </a:tblGrid>
              <a:tr h="69978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Before becoming the first president of the United States, George Washington had a long and important career. He was born in Virginia in 1732 and started working as a surveyor, measuring land in the wilderness. During the French and Indian War, he joined the British army, gaining leadership experience. This early military service helped shape him into a strong and respected leader. </a:t>
                      </a:r>
                      <a:r>
                        <a:rPr b="1" lang="en" sz="1100">
                          <a:solidFill>
                            <a:schemeClr val="dk1"/>
                          </a:solidFill>
                          <a:latin typeface="Inter"/>
                          <a:ea typeface="Inter"/>
                          <a:cs typeface="Inter"/>
                          <a:sym typeface="Inter"/>
                        </a:rPr>
                        <a:t>(A)</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Washington became more famous during the American Revolution. In 1775, he was chosen to lead the Continental Army against the British. Although his army faced many hardships, including freezing winters and shortages of supplies, Washington kept his troops together. His leadership helped the colonies become independent after the British surrendered in 1781. Because of his bravery and steady leadership, many Americans saw him as a national hero. </a:t>
                      </a:r>
                      <a:r>
                        <a:rPr b="1" lang="en" sz="1100">
                          <a:solidFill>
                            <a:schemeClr val="dk1"/>
                          </a:solidFill>
                          <a:latin typeface="Inter"/>
                          <a:ea typeface="Inter"/>
                          <a:cs typeface="Inter"/>
                          <a:sym typeface="Inter"/>
                        </a:rPr>
                        <a:t>(B)</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After the war, Washington returned to his home at Mount Vernon, where he had lived and managed his land for many years. Like many wealthy Virginians at the time, Washington enslaved people who were forced to work on his plantation.</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Similar to Jefferson, this highlights the “paradox of liberty” in the Revolutionary period. While he fought for liberty and independence, he also benefited from a system that denied freedom to others. Later in his life, he grew more uncomfortable with slavery and arranged for the people he enslaved to be freed after his death—but this doesn’t erase the fact that he held others in bondage for most of his life.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When the new country struggled under the Articles of Confederation, leaders asked Washington to help. He attended the Constitutional Convention in 1787 and was later elected unanimously as the first president in 1789. As president, he helped shape the new government, creating the Cabinet to advise him and setting the tradition of serving only two terms. He also worked to keep the U.S. out of European wars and warned the country about political divisions. (</a:t>
                      </a:r>
                      <a:r>
                        <a:rPr b="1" lang="en" sz="1100">
                          <a:solidFill>
                            <a:schemeClr val="dk1"/>
                          </a:solidFill>
                          <a:latin typeface="Inter"/>
                          <a:ea typeface="Inter"/>
                          <a:cs typeface="Inter"/>
                          <a:sym typeface="Inter"/>
                        </a:rPr>
                        <a:t>D)</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After 8 years as president, Washington returned to Mount Vernon and died in 1799. Today, people remember him as a leader who helped start the nation. But it’s important to look at his full story— both the parts that made him a hero and those that show his connection to slavery. Learning about both his leadership and his contradictions, we more deeply understand how the ideals and injustices of the past continue to shape the United States today.</a:t>
                      </a:r>
                      <a:r>
                        <a:rPr b="1" lang="en" sz="1100">
                          <a:solidFill>
                            <a:schemeClr val="dk1"/>
                          </a:solidFill>
                          <a:latin typeface="Inter"/>
                          <a:ea typeface="Inter"/>
                          <a:cs typeface="Inter"/>
                          <a:sym typeface="Inter"/>
                        </a:rPr>
                        <a:t> (E)</a:t>
                      </a:r>
                      <a:endParaRPr b="1" sz="1100">
                        <a:solidFill>
                          <a:schemeClr val="dk1"/>
                        </a:solidFill>
                        <a:latin typeface="Inter"/>
                        <a:ea typeface="Inter"/>
                        <a:cs typeface="Inter"/>
                        <a:sym typeface="Inter"/>
                      </a:endParaRPr>
                    </a:p>
                  </a:txBody>
                  <a:tcPr marT="104750" marB="104750" marR="103275" marL="10327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127000" lvl="0" marL="171450" rtl="0" algn="l">
                        <a:lnSpc>
                          <a:spcPct val="100000"/>
                        </a:lnSpc>
                        <a:spcBef>
                          <a:spcPts val="0"/>
                        </a:spcBef>
                        <a:spcAft>
                          <a:spcPts val="0"/>
                        </a:spcAft>
                        <a:buClr>
                          <a:schemeClr val="dk1"/>
                        </a:buClr>
                        <a:buSzPts val="1100"/>
                        <a:buFont typeface="Inter"/>
                        <a:buAutoNum type="alphaUcPeriod"/>
                      </a:pPr>
                      <a:r>
                        <a:rPr lang="en" sz="1100">
                          <a:solidFill>
                            <a:schemeClr val="dk1"/>
                          </a:solidFill>
                          <a:latin typeface="Inter"/>
                          <a:ea typeface="Inter"/>
                          <a:cs typeface="Inter"/>
                          <a:sym typeface="Inter"/>
                        </a:rPr>
                        <a:t>What early experiences helped Washington become a strong leader?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127000" lvl="0" marL="171450" rtl="0" algn="l">
                        <a:lnSpc>
                          <a:spcPct val="100000"/>
                        </a:lnSpc>
                        <a:spcBef>
                          <a:spcPts val="0"/>
                        </a:spcBef>
                        <a:spcAft>
                          <a:spcPts val="0"/>
                        </a:spcAft>
                        <a:buClr>
                          <a:schemeClr val="dk1"/>
                        </a:buClr>
                        <a:buSzPts val="1100"/>
                        <a:buFont typeface="Inter"/>
                        <a:buAutoNum type="alphaUcPeriod"/>
                      </a:pPr>
                      <a:r>
                        <a:rPr lang="en" sz="1100">
                          <a:solidFill>
                            <a:schemeClr val="dk1"/>
                          </a:solidFill>
                          <a:latin typeface="Inter"/>
                          <a:ea typeface="Inter"/>
                          <a:cs typeface="Inter"/>
                          <a:sym typeface="Inter"/>
                        </a:rPr>
                        <a:t>How was Washington viewed after the Revolutionary War?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127000" lvl="0" marL="171450" rtl="0" algn="l">
                        <a:lnSpc>
                          <a:spcPct val="100000"/>
                        </a:lnSpc>
                        <a:spcBef>
                          <a:spcPts val="0"/>
                        </a:spcBef>
                        <a:spcAft>
                          <a:spcPts val="0"/>
                        </a:spcAft>
                        <a:buClr>
                          <a:schemeClr val="dk1"/>
                        </a:buClr>
                        <a:buSzPts val="1100"/>
                        <a:buFont typeface="Inter"/>
                        <a:buAutoNum type="alphaUcPeriod"/>
                      </a:pPr>
                      <a:r>
                        <a:rPr lang="en" sz="1100">
                          <a:solidFill>
                            <a:schemeClr val="dk1"/>
                          </a:solidFill>
                          <a:latin typeface="Inter"/>
                          <a:ea typeface="Inter"/>
                          <a:cs typeface="Inter"/>
                          <a:sym typeface="Inter"/>
                        </a:rPr>
                        <a:t>What were Washington’s beliefs about slavery?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127000" lvl="0" marL="171450" rtl="0" algn="l">
                        <a:lnSpc>
                          <a:spcPct val="100000"/>
                        </a:lnSpc>
                        <a:spcBef>
                          <a:spcPts val="0"/>
                        </a:spcBef>
                        <a:spcAft>
                          <a:spcPts val="0"/>
                        </a:spcAft>
                        <a:buClr>
                          <a:schemeClr val="dk1"/>
                        </a:buClr>
                        <a:buSzPts val="1100"/>
                        <a:buFont typeface="Inter"/>
                        <a:buAutoNum type="alphaUcPeriod"/>
                      </a:pPr>
                      <a:r>
                        <a:rPr lang="en" sz="1100">
                          <a:solidFill>
                            <a:schemeClr val="dk1"/>
                          </a:solidFill>
                          <a:latin typeface="Inter"/>
                          <a:ea typeface="Inter"/>
                          <a:cs typeface="Inter"/>
                          <a:sym typeface="Inter"/>
                        </a:rPr>
                        <a:t>What are two ways Washington set examples for future leaders?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127000" lvl="0" marL="171450" rtl="0" algn="l">
                        <a:lnSpc>
                          <a:spcPct val="100000"/>
                        </a:lnSpc>
                        <a:spcBef>
                          <a:spcPts val="0"/>
                        </a:spcBef>
                        <a:spcAft>
                          <a:spcPts val="0"/>
                        </a:spcAft>
                        <a:buClr>
                          <a:schemeClr val="dk1"/>
                        </a:buClr>
                        <a:buSzPts val="1100"/>
                        <a:buFont typeface="Inter"/>
                        <a:buAutoNum type="alphaUcPeriod"/>
                      </a:pPr>
                      <a:r>
                        <a:rPr lang="en" sz="1100">
                          <a:solidFill>
                            <a:schemeClr val="dk1"/>
                          </a:solidFill>
                          <a:latin typeface="Inter"/>
                          <a:ea typeface="Inter"/>
                          <a:cs typeface="Inter"/>
                          <a:sym typeface="Inter"/>
                        </a:rPr>
                        <a:t>Why is it important to examine Washington’s complete story?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104750" marB="104750" marR="103275" marL="10327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4" name="Google Shape;104;p25"/>
          <p:cNvSpPr txBox="1"/>
          <p:nvPr/>
        </p:nvSpPr>
        <p:spPr>
          <a:xfrm>
            <a:off x="1767625" y="851324"/>
            <a:ext cx="5119200" cy="7422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interpreting historical events, developments, or processes in light of the surrounding historical context.</a:t>
            </a:r>
            <a:endParaRPr sz="1000">
              <a:latin typeface="Inter"/>
              <a:ea typeface="Inter"/>
              <a:cs typeface="Inter"/>
              <a:sym typeface="Inter"/>
            </a:endParaRPr>
          </a:p>
        </p:txBody>
      </p:sp>
      <p:pic>
        <p:nvPicPr>
          <p:cNvPr id="105" name="Google Shape;105;p25"/>
          <p:cNvPicPr preferRelativeResize="0"/>
          <p:nvPr/>
        </p:nvPicPr>
        <p:blipFill rotWithShape="1">
          <a:blip r:embed="rId4">
            <a:alphaModFix/>
          </a:blip>
          <a:srcRect b="0" l="0" r="0" t="0"/>
          <a:stretch/>
        </p:blipFill>
        <p:spPr>
          <a:xfrm>
            <a:off x="653529" y="772761"/>
            <a:ext cx="959153" cy="959153"/>
          </a:xfrm>
          <a:prstGeom prst="rect">
            <a:avLst/>
          </a:prstGeom>
          <a:noFill/>
          <a:ln>
            <a:noFill/>
          </a:ln>
        </p:spPr>
      </p:pic>
      <p:sp>
        <p:nvSpPr>
          <p:cNvPr id="106" name="Google Shape;106;p25"/>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pic>
        <p:nvPicPr>
          <p:cNvPr id="111" name="Google Shape;111;p2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2" name="Google Shape;112;p26"/>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a:latin typeface="Halant"/>
                <a:ea typeface="Halant"/>
                <a:cs typeface="Halant"/>
                <a:sym typeface="Halant"/>
              </a:rPr>
              <a:t>Gallery Walk</a:t>
            </a:r>
            <a:endParaRPr sz="1400">
              <a:solidFill>
                <a:srgbClr val="000000"/>
              </a:solidFill>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Washington’s Presidency</a:t>
            </a:r>
            <a:endParaRPr sz="1900">
              <a:latin typeface="Inter Medium"/>
              <a:ea typeface="Inter Medium"/>
              <a:cs typeface="Inter Medium"/>
              <a:sym typeface="Inter Medium"/>
            </a:endParaRPr>
          </a:p>
        </p:txBody>
      </p:sp>
      <p:pic>
        <p:nvPicPr>
          <p:cNvPr id="113" name="Google Shape;113;p26"/>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14" name="Google Shape;114;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15" name="Google Shape;115;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16" name="Google Shape;116;p26"/>
          <p:cNvSpPr txBox="1"/>
          <p:nvPr/>
        </p:nvSpPr>
        <p:spPr>
          <a:xfrm>
            <a:off x="99900" y="881400"/>
            <a:ext cx="71154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As you view each source, take notes in each column.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Describe: What do you see in the image? What is included in the text?</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Observe: What is one characteristic about the source that stood out to you most? Why?</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Explain: What does the source tell you about the historical significance of Washington’s presidency?</a:t>
            </a:r>
            <a:endParaRPr sz="1200">
              <a:solidFill>
                <a:schemeClr val="dk1"/>
              </a:solidFill>
              <a:latin typeface="Halant"/>
              <a:ea typeface="Halant"/>
              <a:cs typeface="Halant"/>
              <a:sym typeface="Halant"/>
            </a:endParaRPr>
          </a:p>
        </p:txBody>
      </p:sp>
      <p:graphicFrame>
        <p:nvGraphicFramePr>
          <p:cNvPr id="117" name="Google Shape;117;p26"/>
          <p:cNvGraphicFramePr/>
          <p:nvPr/>
        </p:nvGraphicFramePr>
        <p:xfrm>
          <a:off x="203568" y="1866774"/>
          <a:ext cx="3000000" cy="3000000"/>
        </p:xfrm>
        <a:graphic>
          <a:graphicData uri="http://schemas.openxmlformats.org/drawingml/2006/table">
            <a:tbl>
              <a:tblPr>
                <a:noFill/>
                <a:tableStyleId>{C307D3BD-801C-473A-9F23-EF3AA94B0AD7}</a:tableStyleId>
              </a:tblPr>
              <a:tblGrid>
                <a:gridCol w="1530975"/>
                <a:gridCol w="1530975"/>
                <a:gridCol w="1974875"/>
                <a:gridCol w="1974875"/>
              </a:tblGrid>
              <a:tr h="494900">
                <a:tc>
                  <a:txBody>
                    <a:bodyPr/>
                    <a:lstStyle/>
                    <a:p>
                      <a:pPr indent="0" lvl="0" marL="0" rtl="0" algn="ctr">
                        <a:spcBef>
                          <a:spcPts val="0"/>
                        </a:spcBef>
                        <a:spcAft>
                          <a:spcPts val="0"/>
                        </a:spcAft>
                        <a:buNone/>
                      </a:pPr>
                      <a:r>
                        <a:rPr b="1" lang="en" sz="1100">
                          <a:latin typeface="Inter"/>
                          <a:ea typeface="Inter"/>
                          <a:cs typeface="Inter"/>
                          <a:sym typeface="Inter"/>
                        </a:rPr>
                        <a:t>Source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DESCRIBE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OBSERVE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EXPLAIN</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1: “George Washington: Campaigns and Elections.”</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036300">
                <a:tc>
                  <a:txBody>
                    <a:bodyPr/>
                    <a:lstStyle/>
                    <a:p>
                      <a:pPr indent="0" lvl="0" marL="0" rtl="0" algn="l">
                        <a:spcBef>
                          <a:spcPts val="0"/>
                        </a:spcBef>
                        <a:spcAft>
                          <a:spcPts val="0"/>
                        </a:spcAft>
                        <a:buNone/>
                      </a:pPr>
                      <a:r>
                        <a:rPr lang="en" sz="1200">
                          <a:latin typeface="Inter"/>
                          <a:ea typeface="Inter"/>
                          <a:cs typeface="Inter"/>
                          <a:sym typeface="Inter"/>
                        </a:rPr>
                        <a:t>2: “Washington’s Reception by the Ladies”</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3: </a:t>
                      </a:r>
                      <a:r>
                        <a:rPr lang="en" sz="1200">
                          <a:latin typeface="Inter"/>
                          <a:ea typeface="Inter"/>
                          <a:cs typeface="Inter"/>
                          <a:sym typeface="Inter"/>
                        </a:rPr>
                        <a:t>Washington</a:t>
                      </a:r>
                      <a:r>
                        <a:rPr lang="en" sz="1200">
                          <a:latin typeface="Inter"/>
                          <a:ea typeface="Inter"/>
                          <a:cs typeface="Inter"/>
                          <a:sym typeface="Inter"/>
                        </a:rPr>
                        <a:t>’s First Inaugural Address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4: Proclamation of Neutrality</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pic>
        <p:nvPicPr>
          <p:cNvPr id="122" name="Google Shape;122;p2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23" name="Google Shape;123;p27"/>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a:latin typeface="Halant"/>
                <a:ea typeface="Halant"/>
                <a:cs typeface="Halant"/>
                <a:sym typeface="Halant"/>
              </a:rPr>
              <a:t>Gallery Walk</a:t>
            </a:r>
            <a:endParaRPr sz="1400">
              <a:solidFill>
                <a:srgbClr val="000000"/>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Inter Medium"/>
                <a:ea typeface="Inter Medium"/>
                <a:cs typeface="Inter Medium"/>
                <a:sym typeface="Inter Medium"/>
              </a:rPr>
              <a:t>George Washington’s Presidency</a:t>
            </a:r>
            <a:endParaRPr sz="1900">
              <a:latin typeface="Inter Medium"/>
              <a:ea typeface="Inter Medium"/>
              <a:cs typeface="Inter Medium"/>
              <a:sym typeface="Inter Medium"/>
            </a:endParaRPr>
          </a:p>
        </p:txBody>
      </p:sp>
      <p:pic>
        <p:nvPicPr>
          <p:cNvPr id="124" name="Google Shape;124;p27"/>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25" name="Google Shape;125;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26" name="Google Shape;126;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27" name="Google Shape;127;p27"/>
          <p:cNvSpPr txBox="1"/>
          <p:nvPr/>
        </p:nvSpPr>
        <p:spPr>
          <a:xfrm>
            <a:off x="99900" y="881400"/>
            <a:ext cx="71154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As you view each source, take notes in each column.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Describe: What do you see in the image? What is included in the text?</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Observe: What is one characteristic about the source that stood out to you most? Why?</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Explain: What does the source tell you about the historical significance of Washington’s presidency?</a:t>
            </a:r>
            <a:endParaRPr sz="1200">
              <a:solidFill>
                <a:schemeClr val="dk1"/>
              </a:solidFill>
              <a:latin typeface="Halant"/>
              <a:ea typeface="Halant"/>
              <a:cs typeface="Halant"/>
              <a:sym typeface="Halant"/>
            </a:endParaRPr>
          </a:p>
        </p:txBody>
      </p:sp>
      <p:graphicFrame>
        <p:nvGraphicFramePr>
          <p:cNvPr id="128" name="Google Shape;128;p27"/>
          <p:cNvGraphicFramePr/>
          <p:nvPr/>
        </p:nvGraphicFramePr>
        <p:xfrm>
          <a:off x="203568" y="1866774"/>
          <a:ext cx="3000000" cy="3000000"/>
        </p:xfrm>
        <a:graphic>
          <a:graphicData uri="http://schemas.openxmlformats.org/drawingml/2006/table">
            <a:tbl>
              <a:tblPr>
                <a:noFill/>
                <a:tableStyleId>{C307D3BD-801C-473A-9F23-EF3AA94B0AD7}</a:tableStyleId>
              </a:tblPr>
              <a:tblGrid>
                <a:gridCol w="1530975"/>
                <a:gridCol w="1530975"/>
                <a:gridCol w="1974875"/>
                <a:gridCol w="1974875"/>
              </a:tblGrid>
              <a:tr h="494900">
                <a:tc>
                  <a:txBody>
                    <a:bodyPr/>
                    <a:lstStyle/>
                    <a:p>
                      <a:pPr indent="0" lvl="0" marL="0" rtl="0" algn="ctr">
                        <a:spcBef>
                          <a:spcPts val="0"/>
                        </a:spcBef>
                        <a:spcAft>
                          <a:spcPts val="0"/>
                        </a:spcAft>
                        <a:buNone/>
                      </a:pPr>
                      <a:r>
                        <a:rPr b="1" lang="en" sz="1100">
                          <a:latin typeface="Inter"/>
                          <a:ea typeface="Inter"/>
                          <a:cs typeface="Inter"/>
                          <a:sym typeface="Inter"/>
                        </a:rPr>
                        <a:t>Source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DESCRIBE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OBSERVE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EXPLAIN</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5</a:t>
                      </a:r>
                      <a:r>
                        <a:rPr lang="en" sz="1200">
                          <a:latin typeface="Inter"/>
                          <a:ea typeface="Inter"/>
                          <a:cs typeface="Inter"/>
                          <a:sym typeface="Inter"/>
                        </a:rPr>
                        <a:t>: The Washington Family Portrait</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036300">
                <a:tc>
                  <a:txBody>
                    <a:bodyPr/>
                    <a:lstStyle/>
                    <a:p>
                      <a:pPr indent="0" lvl="0" marL="0" rtl="0" algn="l">
                        <a:spcBef>
                          <a:spcPts val="0"/>
                        </a:spcBef>
                        <a:spcAft>
                          <a:spcPts val="0"/>
                        </a:spcAft>
                        <a:buNone/>
                      </a:pPr>
                      <a:r>
                        <a:rPr lang="en" sz="1200">
                          <a:latin typeface="Inter"/>
                          <a:ea typeface="Inter"/>
                          <a:cs typeface="Inter"/>
                          <a:sym typeface="Inter"/>
                        </a:rPr>
                        <a:t>6</a:t>
                      </a:r>
                      <a:r>
                        <a:rPr lang="en" sz="1200">
                          <a:latin typeface="Inter"/>
                          <a:ea typeface="Inter"/>
                          <a:cs typeface="Inter"/>
                          <a:sym typeface="Inter"/>
                        </a:rPr>
                        <a:t>: Washington’s Farewell Address</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7</a:t>
                      </a:r>
                      <a:r>
                        <a:rPr lang="en" sz="1200">
                          <a:latin typeface="Inter"/>
                          <a:ea typeface="Inter"/>
                          <a:cs typeface="Inter"/>
                          <a:sym typeface="Inter"/>
                        </a:rPr>
                        <a:t>: </a:t>
                      </a:r>
                      <a:r>
                        <a:rPr i="1" lang="en" sz="1200">
                          <a:latin typeface="Inter"/>
                          <a:ea typeface="Inter"/>
                          <a:cs typeface="Inter"/>
                          <a:sym typeface="Inter"/>
                        </a:rPr>
                        <a:t>Washington: A Life</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8</a:t>
                      </a:r>
                      <a:r>
                        <a:rPr lang="en" sz="1200">
                          <a:latin typeface="Inter"/>
                          <a:ea typeface="Inter"/>
                          <a:cs typeface="Inter"/>
                          <a:sym typeface="Inter"/>
                        </a:rPr>
                        <a:t>: </a:t>
                      </a:r>
                      <a:r>
                        <a:rPr i="1" lang="en" sz="1200">
                          <a:latin typeface="Inter"/>
                          <a:ea typeface="Inter"/>
                          <a:cs typeface="Inter"/>
                          <a:sym typeface="Inter"/>
                        </a:rPr>
                        <a:t>The Apotheosis of Washington</a:t>
                      </a:r>
                      <a:endParaRPr i="1"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sp>
        <p:nvSpPr>
          <p:cNvPr id="133" name="Google Shape;133;p2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200">
                <a:solidFill>
                  <a:schemeClr val="dk1"/>
                </a:solidFill>
                <a:latin typeface="Halant"/>
                <a:ea typeface="Halant"/>
                <a:cs typeface="Halant"/>
                <a:sym typeface="Halant"/>
              </a:rPr>
              <a:t>What is the Context? - Washington’s Presidency (Exemplar)</a:t>
            </a:r>
            <a:endParaRPr sz="1700">
              <a:latin typeface="Halant"/>
              <a:ea typeface="Halant"/>
              <a:cs typeface="Halant"/>
              <a:sym typeface="Halant"/>
            </a:endParaRPr>
          </a:p>
        </p:txBody>
      </p:sp>
      <p:pic>
        <p:nvPicPr>
          <p:cNvPr id="134" name="Google Shape;134;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5" name="Google Shape;135;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36" name="Google Shape;136;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37" name="Google Shape;137;p28"/>
          <p:cNvGraphicFramePr/>
          <p:nvPr/>
        </p:nvGraphicFramePr>
        <p:xfrm>
          <a:off x="359097" y="1667654"/>
          <a:ext cx="3000000" cy="3000000"/>
        </p:xfrm>
        <a:graphic>
          <a:graphicData uri="http://schemas.openxmlformats.org/drawingml/2006/table">
            <a:tbl>
              <a:tblPr>
                <a:noFill/>
                <a:tableStyleId>{D030830F-7323-43F0-876D-949C6F77606C}</a:tableStyleId>
              </a:tblPr>
              <a:tblGrid>
                <a:gridCol w="4671525"/>
                <a:gridCol w="1981425"/>
              </a:tblGrid>
              <a:tr h="69978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Before becoming the first president of the United States, George Washington had a long and important career. He was born in Virginia in 1732 and started working as a surveyor, measuring land in the wilderness. During the French and Indian War, he joined the British army, gaining leadership experience. This early military service helped shape him into a strong and respected leader. </a:t>
                      </a:r>
                      <a:r>
                        <a:rPr b="1" lang="en" sz="1100">
                          <a:solidFill>
                            <a:schemeClr val="dk1"/>
                          </a:solidFill>
                          <a:latin typeface="Inter"/>
                          <a:ea typeface="Inter"/>
                          <a:cs typeface="Inter"/>
                          <a:sym typeface="Inter"/>
                        </a:rPr>
                        <a:t>(A)</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Washington became more famous during the American Revolution. In 1775, he was chosen to lead the Continental Army against the British. Although his army faced many hardships, including freezing winters and shortages of supplies, Washington kept his troops together. His leadership helped the colonies become independent after the British surrendered in 1781. Because of his bravery and steady leadership, many Americans saw him as a national hero. </a:t>
                      </a:r>
                      <a:r>
                        <a:rPr b="1" lang="en" sz="1100">
                          <a:solidFill>
                            <a:schemeClr val="dk1"/>
                          </a:solidFill>
                          <a:latin typeface="Inter"/>
                          <a:ea typeface="Inter"/>
                          <a:cs typeface="Inter"/>
                          <a:sym typeface="Inter"/>
                        </a:rPr>
                        <a:t>(B)</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After the war, Washington returned to his home at Mount Vernon, where he had lived and managed his land for many years. Like many wealthy Virginians at the time, Washington enslaved people who were forced to work on his plantation.</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Similar to Jefferson, this highlights the “paradox of liberty” in the Revolutionary period. While he fought for liberty and independence, he also benefited from a system that denied freedom to others. Later in his life, he grew more uncomfortable with slavery and arranged for the people he enslaved to be freed after his death—but this doesn’t erase the fact that he held others in bondage for most of his life.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When the new country struggled under the Articles of Confederation, leaders asked Washington to help. He attended the Constitutional Convention in 1787 and was later elected unanimously as the first president in 1789. As president, he helped shape the new government, creating the Cabinet to advise him and setting the tradition of serving only two terms. He also worked to keep the U.S. out of European wars and warned the country about political divisions. (</a:t>
                      </a:r>
                      <a:r>
                        <a:rPr b="1" lang="en" sz="1100">
                          <a:solidFill>
                            <a:schemeClr val="dk1"/>
                          </a:solidFill>
                          <a:latin typeface="Inter"/>
                          <a:ea typeface="Inter"/>
                          <a:cs typeface="Inter"/>
                          <a:sym typeface="Inter"/>
                        </a:rPr>
                        <a:t>D)</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After 8 years as president, Washington returned to Mount Vernon and died in 1799. Today, people remember him as a leader who helped start the nation. But it’s important to look at his full story— both the parts that made him a hero and those that show his connection to slavery. Learning about both his leadership and his contradictions, we more deeply understand how the ideals and injustices of the past continue to shape the United States today.</a:t>
                      </a:r>
                      <a:endParaRPr sz="1100">
                        <a:solidFill>
                          <a:schemeClr val="dk1"/>
                        </a:solidFill>
                        <a:latin typeface="Inter"/>
                        <a:ea typeface="Inter"/>
                        <a:cs typeface="Inter"/>
                        <a:sym typeface="Inter"/>
                      </a:endParaRPr>
                    </a:p>
                  </a:txBody>
                  <a:tcPr marT="104750" marB="104750" marR="103275" marL="10327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127000" lvl="0" marL="171450" rtl="0" algn="l">
                        <a:lnSpc>
                          <a:spcPct val="100000"/>
                        </a:lnSpc>
                        <a:spcBef>
                          <a:spcPts val="0"/>
                        </a:spcBef>
                        <a:spcAft>
                          <a:spcPts val="0"/>
                        </a:spcAft>
                        <a:buClr>
                          <a:schemeClr val="dk1"/>
                        </a:buClr>
                        <a:buSzPts val="1100"/>
                        <a:buFont typeface="Inter"/>
                        <a:buAutoNum type="alphaUcPeriod"/>
                      </a:pPr>
                      <a:r>
                        <a:rPr lang="en" sz="1100">
                          <a:solidFill>
                            <a:schemeClr val="dk1"/>
                          </a:solidFill>
                          <a:latin typeface="Inter"/>
                          <a:ea typeface="Inter"/>
                          <a:cs typeface="Inter"/>
                          <a:sym typeface="Inter"/>
                        </a:rPr>
                        <a:t>What early experiences helped Washington become a strong leader?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accent1"/>
                          </a:solidFill>
                          <a:latin typeface="Inter"/>
                          <a:ea typeface="Inter"/>
                          <a:cs typeface="Inter"/>
                          <a:sym typeface="Inter"/>
                        </a:rPr>
                        <a:t>Work as a land surveyor and his military service  helped him gain leadership experience</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127000" lvl="0" marL="171450" rtl="0" algn="l">
                        <a:lnSpc>
                          <a:spcPct val="100000"/>
                        </a:lnSpc>
                        <a:spcBef>
                          <a:spcPts val="0"/>
                        </a:spcBef>
                        <a:spcAft>
                          <a:spcPts val="0"/>
                        </a:spcAft>
                        <a:buClr>
                          <a:schemeClr val="dk1"/>
                        </a:buClr>
                        <a:buSzPts val="1100"/>
                        <a:buFont typeface="Inter"/>
                        <a:buAutoNum type="alphaUcPeriod"/>
                      </a:pPr>
                      <a:r>
                        <a:rPr lang="en" sz="1100">
                          <a:solidFill>
                            <a:schemeClr val="dk1"/>
                          </a:solidFill>
                          <a:latin typeface="Inter"/>
                          <a:ea typeface="Inter"/>
                          <a:cs typeface="Inter"/>
                          <a:sym typeface="Inter"/>
                        </a:rPr>
                        <a:t>How was Washington viewed after the Revolutionary War?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As a national hero because of his bravery and steady leadership during the war</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127000" lvl="0" marL="171450" rtl="0" algn="l">
                        <a:lnSpc>
                          <a:spcPct val="100000"/>
                        </a:lnSpc>
                        <a:spcBef>
                          <a:spcPts val="0"/>
                        </a:spcBef>
                        <a:spcAft>
                          <a:spcPts val="0"/>
                        </a:spcAft>
                        <a:buClr>
                          <a:schemeClr val="dk1"/>
                        </a:buClr>
                        <a:buSzPts val="1100"/>
                        <a:buFont typeface="Inter"/>
                        <a:buAutoNum type="alphaUcPeriod"/>
                      </a:pPr>
                      <a:r>
                        <a:rPr lang="en" sz="1100">
                          <a:solidFill>
                            <a:schemeClr val="dk1"/>
                          </a:solidFill>
                          <a:latin typeface="Inter"/>
                          <a:ea typeface="Inter"/>
                          <a:cs typeface="Inter"/>
                          <a:sym typeface="Inter"/>
                        </a:rPr>
                        <a:t>What were Washington’s beliefs about slavery?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He enslaved people for most of his life, but arranged for those he enslaved to be freed after his death</a:t>
                      </a:r>
                      <a:endParaRPr b="1" sz="11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127000" lvl="0" marL="171450" rtl="0" algn="l">
                        <a:lnSpc>
                          <a:spcPct val="100000"/>
                        </a:lnSpc>
                        <a:spcBef>
                          <a:spcPts val="0"/>
                        </a:spcBef>
                        <a:spcAft>
                          <a:spcPts val="0"/>
                        </a:spcAft>
                        <a:buClr>
                          <a:schemeClr val="dk1"/>
                        </a:buClr>
                        <a:buSzPts val="1100"/>
                        <a:buFont typeface="Inter"/>
                        <a:buAutoNum type="alphaUcPeriod"/>
                      </a:pPr>
                      <a:r>
                        <a:rPr lang="en" sz="1100">
                          <a:solidFill>
                            <a:schemeClr val="dk1"/>
                          </a:solidFill>
                          <a:latin typeface="Inter"/>
                          <a:ea typeface="Inter"/>
                          <a:cs typeface="Inter"/>
                          <a:sym typeface="Inter"/>
                        </a:rPr>
                        <a:t>What are two ways Washington set examples for future leaders?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Created a Cabinet; Set the tradition of only two terms for the president</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127000" lvl="0" marL="171450" rtl="0" algn="l">
                        <a:lnSpc>
                          <a:spcPct val="100000"/>
                        </a:lnSpc>
                        <a:spcBef>
                          <a:spcPts val="0"/>
                        </a:spcBef>
                        <a:spcAft>
                          <a:spcPts val="0"/>
                        </a:spcAft>
                        <a:buClr>
                          <a:schemeClr val="dk1"/>
                        </a:buClr>
                        <a:buSzPts val="1100"/>
                        <a:buFont typeface="Inter"/>
                        <a:buAutoNum type="alphaUcPeriod"/>
                      </a:pPr>
                      <a:r>
                        <a:rPr lang="en" sz="1100">
                          <a:solidFill>
                            <a:schemeClr val="dk1"/>
                          </a:solidFill>
                          <a:latin typeface="Inter"/>
                          <a:ea typeface="Inter"/>
                          <a:cs typeface="Inter"/>
                          <a:sym typeface="Inter"/>
                        </a:rPr>
                        <a:t>Why is it important to examine Washington’s complete story?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It helps us understand both the ideals and injustices of the past and how they continue to shape the country today</a:t>
                      </a:r>
                      <a:endParaRPr b="1" sz="1100">
                        <a:solidFill>
                          <a:srgbClr val="E95C3D"/>
                        </a:solidFill>
                        <a:latin typeface="Inter"/>
                        <a:ea typeface="Inter"/>
                        <a:cs typeface="Inter"/>
                        <a:sym typeface="Inter"/>
                      </a:endParaRPr>
                    </a:p>
                  </a:txBody>
                  <a:tcPr marT="104750" marB="104750" marR="103275" marL="10327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38" name="Google Shape;138;p28"/>
          <p:cNvSpPr txBox="1"/>
          <p:nvPr/>
        </p:nvSpPr>
        <p:spPr>
          <a:xfrm>
            <a:off x="1767625" y="851324"/>
            <a:ext cx="5119200" cy="7422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interpreting historical events, developments, or processes in light of the surrounding historical context.</a:t>
            </a:r>
            <a:endParaRPr sz="1000">
              <a:latin typeface="Inter"/>
              <a:ea typeface="Inter"/>
              <a:cs typeface="Inter"/>
              <a:sym typeface="Inter"/>
            </a:endParaRPr>
          </a:p>
        </p:txBody>
      </p:sp>
      <p:pic>
        <p:nvPicPr>
          <p:cNvPr id="139" name="Google Shape;139;p28"/>
          <p:cNvPicPr preferRelativeResize="0"/>
          <p:nvPr/>
        </p:nvPicPr>
        <p:blipFill rotWithShape="1">
          <a:blip r:embed="rId4">
            <a:alphaModFix/>
          </a:blip>
          <a:srcRect b="0" l="0" r="0" t="0"/>
          <a:stretch/>
        </p:blipFill>
        <p:spPr>
          <a:xfrm>
            <a:off x="653529" y="772761"/>
            <a:ext cx="959153" cy="959153"/>
          </a:xfrm>
          <a:prstGeom prst="rect">
            <a:avLst/>
          </a:prstGeom>
          <a:noFill/>
          <a:ln>
            <a:noFill/>
          </a:ln>
        </p:spPr>
      </p:pic>
      <p:sp>
        <p:nvSpPr>
          <p:cNvPr id="140" name="Google Shape;140;p28"/>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4" name="Shape 144"/>
        <p:cNvGrpSpPr/>
        <p:nvPr/>
      </p:nvGrpSpPr>
      <p:grpSpPr>
        <a:xfrm>
          <a:off x="0" y="0"/>
          <a:ext cx="0" cy="0"/>
          <a:chOff x="0" y="0"/>
          <a:chExt cx="0" cy="0"/>
        </a:xfrm>
      </p:grpSpPr>
      <p:pic>
        <p:nvPicPr>
          <p:cNvPr id="145" name="Google Shape;145;p2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6" name="Google Shape;146;p29"/>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a:latin typeface="Halant"/>
                <a:ea typeface="Halant"/>
                <a:cs typeface="Halant"/>
                <a:sym typeface="Halant"/>
              </a:rPr>
              <a:t>Gallery Walk</a:t>
            </a:r>
            <a:endParaRPr sz="1400">
              <a:solidFill>
                <a:srgbClr val="000000"/>
              </a:solidFill>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Washington’s Presidency</a:t>
            </a:r>
            <a:endParaRPr sz="1900">
              <a:latin typeface="Inter Medium"/>
              <a:ea typeface="Inter Medium"/>
              <a:cs typeface="Inter Medium"/>
              <a:sym typeface="Inter Medium"/>
            </a:endParaRPr>
          </a:p>
        </p:txBody>
      </p:sp>
      <p:pic>
        <p:nvPicPr>
          <p:cNvPr id="147" name="Google Shape;147;p29"/>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48" name="Google Shape;148;p2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9" name="Google Shape;149;p2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50" name="Google Shape;150;p29"/>
          <p:cNvSpPr txBox="1"/>
          <p:nvPr/>
        </p:nvSpPr>
        <p:spPr>
          <a:xfrm>
            <a:off x="99900" y="881400"/>
            <a:ext cx="71154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As you view each source, take notes in each column.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Describe: What do you see in the image? What is included in the text?</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Observe: What is one characteristic about the source that stood out to you most? Why?</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Explain: What does the source tell you about the historical significance of Washington’s presidency?</a:t>
            </a:r>
            <a:endParaRPr sz="1200">
              <a:solidFill>
                <a:schemeClr val="dk1"/>
              </a:solidFill>
              <a:latin typeface="Halant"/>
              <a:ea typeface="Halant"/>
              <a:cs typeface="Halant"/>
              <a:sym typeface="Halant"/>
            </a:endParaRPr>
          </a:p>
        </p:txBody>
      </p:sp>
      <p:graphicFrame>
        <p:nvGraphicFramePr>
          <p:cNvPr id="151" name="Google Shape;151;p29"/>
          <p:cNvGraphicFramePr/>
          <p:nvPr/>
        </p:nvGraphicFramePr>
        <p:xfrm>
          <a:off x="203568" y="1866774"/>
          <a:ext cx="3000000" cy="3000000"/>
        </p:xfrm>
        <a:graphic>
          <a:graphicData uri="http://schemas.openxmlformats.org/drawingml/2006/table">
            <a:tbl>
              <a:tblPr>
                <a:noFill/>
                <a:tableStyleId>{C307D3BD-801C-473A-9F23-EF3AA94B0AD7}</a:tableStyleId>
              </a:tblPr>
              <a:tblGrid>
                <a:gridCol w="1530975"/>
                <a:gridCol w="1530975"/>
                <a:gridCol w="1974875"/>
                <a:gridCol w="1974875"/>
              </a:tblGrid>
              <a:tr h="494900">
                <a:tc>
                  <a:txBody>
                    <a:bodyPr/>
                    <a:lstStyle/>
                    <a:p>
                      <a:pPr indent="0" lvl="0" marL="0" rtl="0" algn="ctr">
                        <a:spcBef>
                          <a:spcPts val="0"/>
                        </a:spcBef>
                        <a:spcAft>
                          <a:spcPts val="0"/>
                        </a:spcAft>
                        <a:buNone/>
                      </a:pPr>
                      <a:r>
                        <a:rPr b="1" lang="en" sz="1100">
                          <a:latin typeface="Inter"/>
                          <a:ea typeface="Inter"/>
                          <a:cs typeface="Inter"/>
                          <a:sym typeface="Inter"/>
                        </a:rPr>
                        <a:t>Source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DESCRIBE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OBSERVE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EXPLAIN</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1: “George Washington: Campaigns and Elections.”</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A historian discusses Washington’s first election, detailing how he did not want the job but took it to help the nation’s new Constitution succeed.</a:t>
                      </a:r>
                      <a:endParaRPr b="1" sz="900">
                        <a:solidFill>
                          <a:srgbClr val="E95C3D"/>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“Washington knew most countries did not get a second chance” shows GW knew the failure of the Articles of Confederation could have gone much worse and wanted to ensure the country’s new independence did not fail.</a:t>
                      </a:r>
                      <a:endParaRPr b="1" sz="900">
                        <a:solidFill>
                          <a:srgbClr val="E95C3D"/>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As the first president, Washington set many precedents for future presidents to follow. He intentionally wanted to set a good example so the country could maintain its independence and start fresh under the new Constitution.</a:t>
                      </a:r>
                      <a:endParaRPr b="1" sz="900">
                        <a:solidFill>
                          <a:srgbClr val="E95C3D"/>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451750">
                <a:tc>
                  <a:txBody>
                    <a:bodyPr/>
                    <a:lstStyle/>
                    <a:p>
                      <a:pPr indent="0" lvl="0" marL="0" rtl="0" algn="l">
                        <a:spcBef>
                          <a:spcPts val="0"/>
                        </a:spcBef>
                        <a:spcAft>
                          <a:spcPts val="0"/>
                        </a:spcAft>
                        <a:buNone/>
                      </a:pPr>
                      <a:r>
                        <a:rPr lang="en" sz="1200">
                          <a:latin typeface="Inter"/>
                          <a:ea typeface="Inter"/>
                          <a:cs typeface="Inter"/>
                          <a:sym typeface="Inter"/>
                        </a:rPr>
                        <a:t>2: “Washington’s Reception by the Ladies”</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This source is an illustration created in the 1800s about the procession which took place as GW travelled to his inauguration.</a:t>
                      </a:r>
                      <a:endParaRPr b="1" sz="9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I find it </a:t>
                      </a:r>
                      <a:r>
                        <a:rPr b="1" lang="en" sz="900">
                          <a:solidFill>
                            <a:srgbClr val="E95C3D"/>
                          </a:solidFill>
                          <a:latin typeface="Inter"/>
                          <a:ea typeface="Inter"/>
                          <a:cs typeface="Inter"/>
                          <a:sym typeface="Inter"/>
                        </a:rPr>
                        <a:t>interesting</a:t>
                      </a:r>
                      <a:r>
                        <a:rPr b="1" lang="en" sz="900">
                          <a:solidFill>
                            <a:srgbClr val="E95C3D"/>
                          </a:solidFill>
                          <a:latin typeface="Inter"/>
                          <a:ea typeface="Inter"/>
                          <a:cs typeface="Inter"/>
                          <a:sym typeface="Inter"/>
                        </a:rPr>
                        <a:t> that George Washington rode atop a white horse. In the image, he appears heroic or knight-like </a:t>
                      </a:r>
                      <a:r>
                        <a:rPr b="1" lang="en" sz="900">
                          <a:solidFill>
                            <a:srgbClr val="E95C3D"/>
                          </a:solidFill>
                          <a:latin typeface="Inter"/>
                          <a:ea typeface="Inter"/>
                          <a:cs typeface="Inter"/>
                          <a:sym typeface="Inter"/>
                        </a:rPr>
                        <a:t>because</a:t>
                      </a:r>
                      <a:r>
                        <a:rPr b="1" lang="en" sz="900">
                          <a:solidFill>
                            <a:srgbClr val="E95C3D"/>
                          </a:solidFill>
                          <a:latin typeface="Inter"/>
                          <a:ea typeface="Inter"/>
                          <a:cs typeface="Inter"/>
                          <a:sym typeface="Inter"/>
                        </a:rPr>
                        <a:t> of it, which seems to be how most Americans felt about his role in leading the country.</a:t>
                      </a:r>
                      <a:endParaRPr b="1" sz="9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This image displays the excitement behind GW’s inauguration and the path the country was embarking on with a new governing document.</a:t>
                      </a:r>
                      <a:endParaRPr b="1" sz="9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3: Washington’s First Inaugural Address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This is the speech GW gave immediately after taking the oath of office. GW explains his desire to protect the “sacred fire of liberty” to the American people.</a:t>
                      </a:r>
                      <a:endParaRPr b="1" sz="9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I think it is interesting that Washington’s address to the nation was something unrequired by the Constitution and yet became a tradition we still practice today. The country would find it outrageous if a president today did not give an address </a:t>
                      </a:r>
                      <a:r>
                        <a:rPr b="1" lang="en" sz="900">
                          <a:solidFill>
                            <a:srgbClr val="E95C3D"/>
                          </a:solidFill>
                          <a:latin typeface="Inter"/>
                          <a:ea typeface="Inter"/>
                          <a:cs typeface="Inter"/>
                          <a:sym typeface="Inter"/>
                        </a:rPr>
                        <a:t>after</a:t>
                      </a:r>
                      <a:r>
                        <a:rPr b="1" lang="en" sz="900">
                          <a:solidFill>
                            <a:srgbClr val="E95C3D"/>
                          </a:solidFill>
                          <a:latin typeface="Inter"/>
                          <a:ea typeface="Inter"/>
                          <a:cs typeface="Inter"/>
                          <a:sym typeface="Inter"/>
                        </a:rPr>
                        <a:t> being inaugurated into office.</a:t>
                      </a:r>
                      <a:endParaRPr b="1" sz="9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This speech from GW told Americans what to from his presidency and also allowed him to reiterate the fact that the country was an “experiment” </a:t>
                      </a:r>
                      <a:r>
                        <a:rPr b="1" lang="en" sz="900">
                          <a:solidFill>
                            <a:srgbClr val="E95C3D"/>
                          </a:solidFill>
                          <a:latin typeface="Inter"/>
                          <a:ea typeface="Inter"/>
                          <a:cs typeface="Inter"/>
                          <a:sym typeface="Inter"/>
                        </a:rPr>
                        <a:t>that</a:t>
                      </a:r>
                      <a:r>
                        <a:rPr b="1" lang="en" sz="900">
                          <a:solidFill>
                            <a:srgbClr val="E95C3D"/>
                          </a:solidFill>
                          <a:latin typeface="Inter"/>
                          <a:ea typeface="Inter"/>
                          <a:cs typeface="Inter"/>
                          <a:sym typeface="Inter"/>
                        </a:rPr>
                        <a:t> needed to be nurtured.</a:t>
                      </a:r>
                      <a:endParaRPr b="1" sz="9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4: Proclamation of Neutrality</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This is a speech GW gave in 1793 explaining that the U.S. will not take sides with any </a:t>
                      </a:r>
                      <a:r>
                        <a:rPr b="1" lang="en" sz="900">
                          <a:solidFill>
                            <a:srgbClr val="E95C3D"/>
                          </a:solidFill>
                          <a:latin typeface="Inter"/>
                          <a:ea typeface="Inter"/>
                          <a:cs typeface="Inter"/>
                          <a:sym typeface="Inter"/>
                        </a:rPr>
                        <a:t>belligerent</a:t>
                      </a:r>
                      <a:r>
                        <a:rPr b="1" lang="en" sz="900">
                          <a:solidFill>
                            <a:srgbClr val="E95C3D"/>
                          </a:solidFill>
                          <a:latin typeface="Inter"/>
                          <a:ea typeface="Inter"/>
                          <a:cs typeface="Inter"/>
                          <a:sym typeface="Inter"/>
                        </a:rPr>
                        <a:t> country. This was to address the European conflict going on with France’s Revolution.</a:t>
                      </a:r>
                      <a:endParaRPr b="1" sz="9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I find it interesting that the U.S. did not help the French in their revolution after the French helped the U.S. with theirs. It shows how crucial GW believed it was for U.S. survival for the U.S. to maintain peace. </a:t>
                      </a:r>
                      <a:endParaRPr b="1" sz="9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This speech is significant because it demonstrates to citizens that the president will decide if a country takes part in a war. GW make it clear that if Americans go against this national policy, they will not be protected and can face legal punishment.</a:t>
                      </a:r>
                      <a:endParaRPr b="1" sz="9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pic>
        <p:nvPicPr>
          <p:cNvPr id="156" name="Google Shape;156;p3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7" name="Google Shape;157;p30"/>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a:latin typeface="Halant"/>
                <a:ea typeface="Halant"/>
                <a:cs typeface="Halant"/>
                <a:sym typeface="Halant"/>
              </a:rPr>
              <a:t>Gallery Walk</a:t>
            </a:r>
            <a:endParaRPr sz="1400">
              <a:solidFill>
                <a:srgbClr val="000000"/>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Inter Medium"/>
                <a:ea typeface="Inter Medium"/>
                <a:cs typeface="Inter Medium"/>
                <a:sym typeface="Inter Medium"/>
              </a:rPr>
              <a:t>George Washington’s Presidency</a:t>
            </a:r>
            <a:endParaRPr sz="1900">
              <a:latin typeface="Inter Medium"/>
              <a:ea typeface="Inter Medium"/>
              <a:cs typeface="Inter Medium"/>
              <a:sym typeface="Inter Medium"/>
            </a:endParaRPr>
          </a:p>
        </p:txBody>
      </p:sp>
      <p:pic>
        <p:nvPicPr>
          <p:cNvPr id="158" name="Google Shape;158;p30"/>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59" name="Google Shape;159;p3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0" name="Google Shape;160;p3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61" name="Google Shape;161;p30"/>
          <p:cNvSpPr txBox="1"/>
          <p:nvPr/>
        </p:nvSpPr>
        <p:spPr>
          <a:xfrm>
            <a:off x="99900" y="881400"/>
            <a:ext cx="71154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As you view each source, take notes in each column.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Describe: What do you see in the image? What is included in the text?</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Observe: What is one characteristic about the source that stood out to you most? Why?</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Explain: What does the source tell you about the historical significance of Washington’s presidency?</a:t>
            </a:r>
            <a:endParaRPr sz="1200">
              <a:solidFill>
                <a:schemeClr val="dk1"/>
              </a:solidFill>
              <a:latin typeface="Halant"/>
              <a:ea typeface="Halant"/>
              <a:cs typeface="Halant"/>
              <a:sym typeface="Halant"/>
            </a:endParaRPr>
          </a:p>
        </p:txBody>
      </p:sp>
      <p:graphicFrame>
        <p:nvGraphicFramePr>
          <p:cNvPr id="162" name="Google Shape;162;p30"/>
          <p:cNvGraphicFramePr/>
          <p:nvPr/>
        </p:nvGraphicFramePr>
        <p:xfrm>
          <a:off x="203568" y="1866774"/>
          <a:ext cx="3000000" cy="3000000"/>
        </p:xfrm>
        <a:graphic>
          <a:graphicData uri="http://schemas.openxmlformats.org/drawingml/2006/table">
            <a:tbl>
              <a:tblPr>
                <a:noFill/>
                <a:tableStyleId>{C307D3BD-801C-473A-9F23-EF3AA94B0AD7}</a:tableStyleId>
              </a:tblPr>
              <a:tblGrid>
                <a:gridCol w="1530975"/>
                <a:gridCol w="1530975"/>
                <a:gridCol w="1974875"/>
                <a:gridCol w="1974875"/>
              </a:tblGrid>
              <a:tr h="276650">
                <a:tc>
                  <a:txBody>
                    <a:bodyPr/>
                    <a:lstStyle/>
                    <a:p>
                      <a:pPr indent="0" lvl="0" marL="0" rtl="0" algn="ctr">
                        <a:spcBef>
                          <a:spcPts val="0"/>
                        </a:spcBef>
                        <a:spcAft>
                          <a:spcPts val="0"/>
                        </a:spcAft>
                        <a:buNone/>
                      </a:pPr>
                      <a:r>
                        <a:rPr b="1" lang="en" sz="1100">
                          <a:latin typeface="Inter"/>
                          <a:ea typeface="Inter"/>
                          <a:cs typeface="Inter"/>
                          <a:sym typeface="Inter"/>
                        </a:rPr>
                        <a:t>Source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DESCRIBE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OBSERVE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EXPLAIN</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322725">
                <a:tc>
                  <a:txBody>
                    <a:bodyPr/>
                    <a:lstStyle/>
                    <a:p>
                      <a:pPr indent="0" lvl="0" marL="0" rtl="0" algn="l">
                        <a:spcBef>
                          <a:spcPts val="0"/>
                        </a:spcBef>
                        <a:spcAft>
                          <a:spcPts val="0"/>
                        </a:spcAft>
                        <a:buNone/>
                      </a:pPr>
                      <a:r>
                        <a:rPr lang="en" sz="1200">
                          <a:latin typeface="Inter"/>
                          <a:ea typeface="Inter"/>
                          <a:cs typeface="Inter"/>
                          <a:sym typeface="Inter"/>
                        </a:rPr>
                        <a:t>5: The Washington Family Portrait</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This is a painting of the Washington family created during GW’s presidency. There are all kinds of symbols included in the painting to represent various elements of GW’s political, social, and military significance.</a:t>
                      </a:r>
                      <a:endParaRPr b="1" sz="900">
                        <a:solidFill>
                          <a:srgbClr val="E95C3D"/>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I find it interesting that GW is in an American Revolution uniform, rather than civilian clothing. This symbolizes the ways in which many Americans viewed him as a hero and father of the nation, having led the army during the fight for independence prior to leading the country as POTUS.</a:t>
                      </a:r>
                      <a:endParaRPr b="1" sz="900">
                        <a:solidFill>
                          <a:srgbClr val="E95C3D"/>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The painting illustrates GW’s highs and lows, highlighting his military experience and plans to move the Capitol to D.C. With Christopher Sheels incorporated in the shadows, the painting depicts GW’s use of enslaved people and the country’s dependence on them for labor.</a:t>
                      </a:r>
                      <a:endParaRPr b="1" sz="900">
                        <a:solidFill>
                          <a:srgbClr val="E95C3D"/>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587925">
                <a:tc>
                  <a:txBody>
                    <a:bodyPr/>
                    <a:lstStyle/>
                    <a:p>
                      <a:pPr indent="0" lvl="0" marL="0" rtl="0" algn="l">
                        <a:spcBef>
                          <a:spcPts val="0"/>
                        </a:spcBef>
                        <a:spcAft>
                          <a:spcPts val="0"/>
                        </a:spcAft>
                        <a:buNone/>
                      </a:pPr>
                      <a:r>
                        <a:rPr lang="en" sz="1200">
                          <a:latin typeface="Inter"/>
                          <a:ea typeface="Inter"/>
                          <a:cs typeface="Inter"/>
                          <a:sym typeface="Inter"/>
                        </a:rPr>
                        <a:t>6: Washington’s Farewell Address</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This is the address Washington published for everyone to read at the end of his presidency. He thanks the American people for allowing him to serve in the position and also expresses his hopes for the coming </a:t>
                      </a:r>
                      <a:r>
                        <a:rPr b="1" lang="en" sz="900">
                          <a:solidFill>
                            <a:srgbClr val="E95C3D"/>
                          </a:solidFill>
                          <a:latin typeface="Inter"/>
                          <a:ea typeface="Inter"/>
                          <a:cs typeface="Inter"/>
                          <a:sym typeface="Inter"/>
                        </a:rPr>
                        <a:t>administrations</a:t>
                      </a:r>
                      <a:r>
                        <a:rPr b="1" lang="en" sz="900">
                          <a:solidFill>
                            <a:srgbClr val="E95C3D"/>
                          </a:solidFill>
                          <a:latin typeface="Inter"/>
                          <a:ea typeface="Inter"/>
                          <a:cs typeface="Inter"/>
                          <a:sym typeface="Inter"/>
                        </a:rPr>
                        <a:t>.</a:t>
                      </a:r>
                      <a:endParaRPr b="1" sz="900">
                        <a:solidFill>
                          <a:srgbClr val="E95C3D"/>
                        </a:solidFill>
                        <a:latin typeface="Inter"/>
                        <a:ea typeface="Inter"/>
                        <a:cs typeface="Inter"/>
                        <a:sym typeface="Inte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I find it interesting that GW warns </a:t>
                      </a:r>
                      <a:r>
                        <a:rPr b="1" lang="en" sz="900">
                          <a:solidFill>
                            <a:srgbClr val="E95C3D"/>
                          </a:solidFill>
                          <a:latin typeface="Inter"/>
                          <a:ea typeface="Inter"/>
                          <a:cs typeface="Inter"/>
                          <a:sym typeface="Inter"/>
                        </a:rPr>
                        <a:t>the</a:t>
                      </a:r>
                      <a:r>
                        <a:rPr b="1" lang="en" sz="900">
                          <a:solidFill>
                            <a:srgbClr val="E95C3D"/>
                          </a:solidFill>
                          <a:latin typeface="Inter"/>
                          <a:ea typeface="Inter"/>
                          <a:cs typeface="Inter"/>
                          <a:sym typeface="Inter"/>
                        </a:rPr>
                        <a:t> country about the dangers of forming political factions/parties. This foreshadows conflicts that will soon come from the formation of political parties but also highlights the privilege GW has in advocating against new parties from forming. It sounds very conservative/traditional for someone who does not like kings.</a:t>
                      </a:r>
                      <a:endParaRPr b="1" sz="9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The most significant takeaway from this address is that GW set a precedent for presidents to step down after serving two terms. Presidents who followed him would follow suit and late an amendment would be ratified into the Constitution to </a:t>
                      </a:r>
                      <a:r>
                        <a:rPr b="1" lang="en" sz="900">
                          <a:solidFill>
                            <a:srgbClr val="E95C3D"/>
                          </a:solidFill>
                          <a:latin typeface="Inter"/>
                          <a:ea typeface="Inter"/>
                          <a:cs typeface="Inter"/>
                          <a:sym typeface="Inter"/>
                        </a:rPr>
                        <a:t>solidify</a:t>
                      </a:r>
                      <a:r>
                        <a:rPr b="1" lang="en" sz="900">
                          <a:solidFill>
                            <a:srgbClr val="E95C3D"/>
                          </a:solidFill>
                          <a:latin typeface="Inter"/>
                          <a:ea typeface="Inter"/>
                          <a:cs typeface="Inter"/>
                          <a:sym typeface="Inter"/>
                        </a:rPr>
                        <a:t> the tradition into law.</a:t>
                      </a:r>
                      <a:endParaRPr b="1" sz="9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322725">
                <a:tc>
                  <a:txBody>
                    <a:bodyPr/>
                    <a:lstStyle/>
                    <a:p>
                      <a:pPr indent="0" lvl="0" marL="0" rtl="0" algn="l">
                        <a:spcBef>
                          <a:spcPts val="0"/>
                        </a:spcBef>
                        <a:spcAft>
                          <a:spcPts val="0"/>
                        </a:spcAft>
                        <a:buNone/>
                      </a:pPr>
                      <a:r>
                        <a:rPr lang="en" sz="1200">
                          <a:latin typeface="Inter"/>
                          <a:ea typeface="Inter"/>
                          <a:cs typeface="Inter"/>
                          <a:sym typeface="Inter"/>
                        </a:rPr>
                        <a:t>7: </a:t>
                      </a:r>
                      <a:r>
                        <a:rPr i="1" lang="en" sz="1200">
                          <a:latin typeface="Inter"/>
                          <a:ea typeface="Inter"/>
                          <a:cs typeface="Inter"/>
                          <a:sym typeface="Inter"/>
                        </a:rPr>
                        <a:t>Washington: A Life</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Chernow discusses a major factor left out of Washington’s farewell address – the issue of slavery. He highlights how GW was sacrificed his ideals about abolition to keep the country from splitting apart in its infant years.</a:t>
                      </a:r>
                      <a:endParaRPr b="1" sz="9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I find it interesting that George Washington worked diligently to hunt down enslaved people who escaped from his household but also kept it quiet so people in </a:t>
                      </a:r>
                      <a:r>
                        <a:rPr b="1" lang="en" sz="900">
                          <a:solidFill>
                            <a:srgbClr val="E95C3D"/>
                          </a:solidFill>
                          <a:latin typeface="Inter"/>
                          <a:ea typeface="Inter"/>
                          <a:cs typeface="Inter"/>
                          <a:sym typeface="Inter"/>
                        </a:rPr>
                        <a:t>favor</a:t>
                      </a:r>
                      <a:r>
                        <a:rPr b="1" lang="en" sz="900">
                          <a:solidFill>
                            <a:srgbClr val="E95C3D"/>
                          </a:solidFill>
                          <a:latin typeface="Inter"/>
                          <a:ea typeface="Inter"/>
                          <a:cs typeface="Inter"/>
                          <a:sym typeface="Inter"/>
                        </a:rPr>
                        <a:t> of abolition would not protest his actions.</a:t>
                      </a:r>
                      <a:endParaRPr b="1" sz="9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Washington may have truly believed slavery was wrong but it did not affect jim enough to make any policy changes for the country on the matter, or even policy changes for his home. He continued to use slave labor on his land and did not free his enslaved people until after his wife’s death.</a:t>
                      </a:r>
                      <a:endParaRPr b="1" sz="9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322725">
                <a:tc>
                  <a:txBody>
                    <a:bodyPr/>
                    <a:lstStyle/>
                    <a:p>
                      <a:pPr indent="0" lvl="0" marL="0" rtl="0" algn="l">
                        <a:spcBef>
                          <a:spcPts val="0"/>
                        </a:spcBef>
                        <a:spcAft>
                          <a:spcPts val="0"/>
                        </a:spcAft>
                        <a:buNone/>
                      </a:pPr>
                      <a:r>
                        <a:rPr lang="en" sz="1200">
                          <a:latin typeface="Inter"/>
                          <a:ea typeface="Inter"/>
                          <a:cs typeface="Inter"/>
                          <a:sym typeface="Inter"/>
                        </a:rPr>
                        <a:t>8: </a:t>
                      </a:r>
                      <a:r>
                        <a:rPr i="1" lang="en" sz="1200">
                          <a:latin typeface="Inter"/>
                          <a:ea typeface="Inter"/>
                          <a:cs typeface="Inter"/>
                          <a:sym typeface="Inter"/>
                        </a:rPr>
                        <a:t>The Apotheosis of Washington</a:t>
                      </a:r>
                      <a:endParaRPr i="1"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This is a fresco painted in the </a:t>
                      </a:r>
                      <a:r>
                        <a:rPr b="1" lang="en" sz="900">
                          <a:solidFill>
                            <a:srgbClr val="E95C3D"/>
                          </a:solidFill>
                          <a:latin typeface="Inter"/>
                          <a:ea typeface="Inter"/>
                          <a:cs typeface="Inter"/>
                          <a:sym typeface="Inter"/>
                        </a:rPr>
                        <a:t>rotunda</a:t>
                      </a:r>
                      <a:r>
                        <a:rPr b="1" lang="en" sz="900">
                          <a:solidFill>
                            <a:srgbClr val="E95C3D"/>
                          </a:solidFill>
                          <a:latin typeface="Inter"/>
                          <a:ea typeface="Inter"/>
                          <a:cs typeface="Inter"/>
                          <a:sym typeface="Inter"/>
                        </a:rPr>
                        <a:t> of the U.S. Capitol building. Among many other symbols in the painting, Washington is present and ascending into heaven in glory.</a:t>
                      </a:r>
                      <a:endParaRPr b="1" sz="9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I find it fascinating how GW was </a:t>
                      </a:r>
                      <a:r>
                        <a:rPr b="1" lang="en" sz="900">
                          <a:solidFill>
                            <a:srgbClr val="E95C3D"/>
                          </a:solidFill>
                          <a:latin typeface="Inter"/>
                          <a:ea typeface="Inter"/>
                          <a:cs typeface="Inter"/>
                          <a:sym typeface="Inter"/>
                        </a:rPr>
                        <a:t>incorporated</a:t>
                      </a:r>
                      <a:r>
                        <a:rPr b="1" lang="en" sz="900">
                          <a:solidFill>
                            <a:srgbClr val="E95C3D"/>
                          </a:solidFill>
                          <a:latin typeface="Inter"/>
                          <a:ea typeface="Inter"/>
                          <a:cs typeface="Inter"/>
                          <a:sym typeface="Inter"/>
                        </a:rPr>
                        <a:t> into the mural depicting the most important elements and ideals American is associated with. This shows Washington’s impact in shaping the presidency and how it could have gone much different had someone else been selected.</a:t>
                      </a:r>
                      <a:endParaRPr b="1" sz="9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900">
                          <a:solidFill>
                            <a:srgbClr val="E95C3D"/>
                          </a:solidFill>
                          <a:latin typeface="Inter"/>
                          <a:ea typeface="Inter"/>
                          <a:cs typeface="Inter"/>
                          <a:sym typeface="Inter"/>
                        </a:rPr>
                        <a:t>The term “apotheosis” being used for Washington in this painting, and many others, demonstrates the high approval rating Americans had for GW when he left office. Americans were so grateful for the </a:t>
                      </a:r>
                      <a:r>
                        <a:rPr b="1" lang="en" sz="900">
                          <a:solidFill>
                            <a:srgbClr val="E95C3D"/>
                          </a:solidFill>
                          <a:latin typeface="Inter"/>
                          <a:ea typeface="Inter"/>
                          <a:cs typeface="Inter"/>
                          <a:sym typeface="Inter"/>
                        </a:rPr>
                        <a:t>precedents</a:t>
                      </a:r>
                      <a:r>
                        <a:rPr b="1" lang="en" sz="900">
                          <a:solidFill>
                            <a:srgbClr val="E95C3D"/>
                          </a:solidFill>
                          <a:latin typeface="Inter"/>
                          <a:ea typeface="Inter"/>
                          <a:cs typeface="Inter"/>
                          <a:sym typeface="Inter"/>
                        </a:rPr>
                        <a:t> he set they attributed him to a Godly figure.</a:t>
                      </a:r>
                      <a:endParaRPr b="1" sz="9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